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E53D-417A-BD10-87A3-62B6B8657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5C1B6-9CD9-372A-031B-C87F21D1A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BB189-D0CC-A11E-65D8-1E03C002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F65E9-19B3-83F8-B440-5CA01D91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CBC45-6D7D-FC92-C2B0-0F59993F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7345-FF09-978F-B5DA-D9497F50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113A3-7FFD-B906-0A8D-5FB41332A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5967A-A2AB-DA4E-87DB-70BBA060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E0E58-5C68-04C7-EEE5-4B5366EB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49361-70BE-87A1-E898-D29E5154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2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B54F6-4887-430A-2C15-DD7EE9C13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11848-E1FD-F29C-4810-299263566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A78E6-BC88-CB50-10E1-C38E03B45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39EC0-2AE9-7639-9017-5EF8D4C3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F1BA-8FB1-2385-6A7F-FDF5CF90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19FE-0EF5-D1B5-A84E-9CB81476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AFC31-900F-9FAF-3484-FA269D41B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B8B7-8ED5-3002-B041-E5DA495B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C70E6-3282-6711-9543-EDE6E205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2D762-A766-D402-00E0-9ECCA98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779E-BDB9-764C-E292-66BB1161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00963-5640-3079-AB44-0E57617F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4DECC-BB18-8383-0EC4-8CEFCD4A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71667-D1A9-7958-E8E9-51C4FC20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2F931-BAD9-9298-403F-A4FF70E1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0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F53B-CE08-694A-D7BC-BE5D4888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F119-AFEF-783D-9F23-D054A808E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D0F2A-4877-7A49-2E68-DC56AD750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C9B7D-9095-F4ED-BDDE-B4D5C266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A8757-28A4-077A-51A4-57EA8A9C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B2B4-DE66-88E7-5E76-3E147047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3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2432-22DA-85CF-A286-B0FAC0CC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C29C5-CFC6-7ACD-8D7C-9A7F7F493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902A-5167-686B-44EE-9396B6A2C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C1601-5130-06EF-B46A-B33EDF478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B61A7-E205-2309-08A3-93DB20CCA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7609CB-C994-C343-E5C4-26848D72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D3C5A-F211-C4AE-483B-14A15384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F036C-584B-4B37-EE11-B3F5D41A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10CF-C195-2C83-D0E6-9D2BBE5B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B2C91-E8A9-A367-4DDD-6BFCF2A2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02F48-7B9A-9761-FEB3-679520FD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BEA2C-6D3A-7C55-5312-882983BE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E2DAE-D45F-B105-6026-0D1D16D0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32019-8746-8DEF-A041-22D1F768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DE82-502C-3CE6-D8D2-06C20BCA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4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0E02-7429-D683-FE23-27CB5EF9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D55CD-1EE4-E283-FD36-6F99340E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E8741-54B0-C53A-BE74-F0CD59256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05C1B-CA51-6229-4A7F-BE01A27F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8E1D8-D4BE-305F-6FDA-E2DAE34D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C67B7-1D2F-67AE-6D8D-05E73CEE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BE33-A6F6-858F-DFC5-7DA9A15F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3D000-A72E-64C2-35A6-30D4B7D32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EF2FD-DC8C-E098-4143-462E1056B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9663D-7DC1-3F02-674D-F1DB57E0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D04DC-0F0D-7B9F-0C97-B450EC79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CDC04-AB17-BDE4-2E88-C32DB08D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3BC20-CC8E-EE1E-FD2F-1315DDC0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2060-38CC-C844-8D9A-89344582C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5AB2E-6F9E-D6F0-227F-49240CCC5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79B3-4294-4C49-A88E-C02B393D7A4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5FED9-2745-27F6-215D-DF9A0FB3F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B378F-0D80-8C97-518C-6607A9849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4138-E9C6-4DA2-9E3E-CB875D73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8A41-A6D8-3861-8D37-3D196514A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2" y="311293"/>
            <a:ext cx="4363868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Panorama Ranches Open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53947-1BF0-CBEE-67EB-5F41B97A9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3740240"/>
            <a:ext cx="4087305" cy="2889114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Wayne Hall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Davis Farrar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Doug </a:t>
            </a:r>
            <a:r>
              <a:rPr lang="en-US" sz="1600" dirty="0" err="1"/>
              <a:t>Cernonok</a:t>
            </a:r>
            <a:endParaRPr lang="en-US" sz="16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Dave </a:t>
            </a:r>
            <a:r>
              <a:rPr lang="en-US" sz="1600" dirty="0" err="1"/>
              <a:t>Zamansky</a:t>
            </a:r>
            <a:endParaRPr lang="en-US" sz="16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Andrew Matuszeski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Sam Wallack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b="0" i="0" dirty="0">
                <a:effectLst/>
              </a:rPr>
              <a:t>Henry de Gaspe de </a:t>
            </a:r>
            <a:r>
              <a:rPr lang="en-US" sz="1600" b="0" i="0" dirty="0" err="1">
                <a:effectLst/>
              </a:rPr>
              <a:t>Domville</a:t>
            </a:r>
            <a:r>
              <a:rPr lang="en-US" sz="1600" b="0" i="0" dirty="0">
                <a:effectLst/>
              </a:rPr>
              <a:t> Andrade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b="0" i="0" dirty="0">
                <a:effectLst/>
              </a:rPr>
              <a:t>Colleen </a:t>
            </a:r>
            <a:r>
              <a:rPr lang="en-US" sz="1600" b="0" i="0" dirty="0" err="1">
                <a:effectLst/>
              </a:rPr>
              <a:t>Hause</a:t>
            </a:r>
            <a:endParaRPr lang="en-US" sz="1600" b="0" i="0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b="0" i="0" dirty="0">
                <a:effectLst/>
              </a:rPr>
              <a:t>Jean Bauer</a:t>
            </a:r>
            <a:endParaRPr lang="en-US" sz="16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1AEE07CC-CF2A-FD00-ED53-EBFDB4176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628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627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95DC717-AB7A-184A-F409-CFF5A43FC397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Nine owners volunteered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Proposal to create a Board Subcommittee or Task Force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1F65E-0217-B0D4-FD4B-82543B23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91" y="0"/>
            <a:ext cx="9284059" cy="39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9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7B2CCE-FAF3-3DA3-EA0C-7EA96BCCC803}"/>
              </a:ext>
            </a:extLst>
          </p:cNvPr>
          <p:cNvSpPr/>
          <p:nvPr/>
        </p:nvSpPr>
        <p:spPr>
          <a:xfrm>
            <a:off x="2358189" y="1222408"/>
            <a:ext cx="7016817" cy="2791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D73C2-0089-87A1-A319-4DF17738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4892358"/>
            <a:ext cx="37662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Considerations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11FD835-06F0-7067-CFDC-ECB58EDC6C50}"/>
              </a:ext>
            </a:extLst>
          </p:cNvPr>
          <p:cNvSpPr txBox="1"/>
          <p:nvPr/>
        </p:nvSpPr>
        <p:spPr>
          <a:xfrm>
            <a:off x="4959706" y="5097940"/>
            <a:ext cx="6673136" cy="146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Board Member representation, communication, oversight?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2C9BA-1AF6-5D25-3F09-625923B05291}"/>
              </a:ext>
            </a:extLst>
          </p:cNvPr>
          <p:cNvSpPr txBox="1"/>
          <p:nvPr/>
        </p:nvSpPr>
        <p:spPr>
          <a:xfrm>
            <a:off x="779646" y="346509"/>
            <a:ext cx="107722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Mission:</a:t>
            </a:r>
          </a:p>
          <a:p>
            <a:endParaRPr lang="en-US" dirty="0"/>
          </a:p>
          <a:p>
            <a:r>
              <a:rPr lang="en-US" sz="2400" dirty="0"/>
              <a:t>To facilitate further investigation and discussion among homeowners of open space improvements,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Possible amenities and options (per owner input)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Risks and Benefits (understanding, mitigating risks)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Understanding costs and funding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Present data and information to homeowners and Board to determine what amenities (if any) should be pursued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Incorporate desired amenities into a future state master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D73C2-0089-87A1-A319-4DF17738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4892358"/>
            <a:ext cx="37662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~~~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11FD835-06F0-7067-CFDC-ECB58EDC6C50}"/>
              </a:ext>
            </a:extLst>
          </p:cNvPr>
          <p:cNvSpPr txBox="1"/>
          <p:nvPr/>
        </p:nvSpPr>
        <p:spPr>
          <a:xfrm>
            <a:off x="4959706" y="5097940"/>
            <a:ext cx="6673136" cy="146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__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__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2C9BA-1AF6-5D25-3F09-625923B05291}"/>
              </a:ext>
            </a:extLst>
          </p:cNvPr>
          <p:cNvSpPr txBox="1"/>
          <p:nvPr/>
        </p:nvSpPr>
        <p:spPr>
          <a:xfrm>
            <a:off x="779646" y="346509"/>
            <a:ext cx="1077227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Guiding Principles: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Listen / Communicate / Consider homeowner ideas and 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Open and Transparent to homeowners and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Open Space needs to remain a community asset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no hurry / take the time to get it right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Recognize and accept  that “do nothing” may become the consensus of owners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9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D73C2-0089-87A1-A319-4DF17738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4892358"/>
            <a:ext cx="37662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11FD835-06F0-7067-CFDC-ECB58EDC6C50}"/>
              </a:ext>
            </a:extLst>
          </p:cNvPr>
          <p:cNvSpPr txBox="1"/>
          <p:nvPr/>
        </p:nvSpPr>
        <p:spPr>
          <a:xfrm>
            <a:off x="4959706" y="5097940"/>
            <a:ext cx="6673136" cy="146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Owner discussion and/or feedback at ALL steps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Timeline unknown (doesn’t matter)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group’s work ends at Step 3.  Step 4: Phased Implementation can be either a Board responsibility, or a new group / new charter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2C9BA-1AF6-5D25-3F09-625923B05291}"/>
              </a:ext>
            </a:extLst>
          </p:cNvPr>
          <p:cNvSpPr txBox="1"/>
          <p:nvPr/>
        </p:nvSpPr>
        <p:spPr>
          <a:xfrm>
            <a:off x="779646" y="346509"/>
            <a:ext cx="107722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Initial (rough) Task Plan: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755606-827E-80AC-C823-267ED69BB99C}"/>
              </a:ext>
            </a:extLst>
          </p:cNvPr>
          <p:cNvSpPr/>
          <p:nvPr/>
        </p:nvSpPr>
        <p:spPr>
          <a:xfrm>
            <a:off x="304800" y="1387366"/>
            <a:ext cx="1965434" cy="297442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02CFB-E389-52ED-A2E5-11AAAC73EE90}"/>
              </a:ext>
            </a:extLst>
          </p:cNvPr>
          <p:cNvSpPr txBox="1"/>
          <p:nvPr/>
        </p:nvSpPr>
        <p:spPr>
          <a:xfrm>
            <a:off x="504497" y="1485282"/>
            <a:ext cx="1534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Zero</a:t>
            </a:r>
          </a:p>
          <a:p>
            <a:endParaRPr lang="en-US" dirty="0"/>
          </a:p>
          <a:p>
            <a:r>
              <a:rPr lang="en-US" dirty="0"/>
              <a:t>Owner Opinion Survey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BA4FCE-470C-632F-14DF-6908E90764EC}"/>
              </a:ext>
            </a:extLst>
          </p:cNvPr>
          <p:cNvSpPr/>
          <p:nvPr/>
        </p:nvSpPr>
        <p:spPr>
          <a:xfrm>
            <a:off x="2697783" y="1387366"/>
            <a:ext cx="1965434" cy="297442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A28E7-95BF-F193-E820-3F9324A52DE7}"/>
              </a:ext>
            </a:extLst>
          </p:cNvPr>
          <p:cNvSpPr txBox="1"/>
          <p:nvPr/>
        </p:nvSpPr>
        <p:spPr>
          <a:xfrm>
            <a:off x="2834753" y="1443418"/>
            <a:ext cx="1765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1—Gather and Present Foundational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HOAs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CPW /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</a:t>
            </a:r>
          </a:p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896354-B301-2D37-4163-CF3742F269B3}"/>
              </a:ext>
            </a:extLst>
          </p:cNvPr>
          <p:cNvSpPr/>
          <p:nvPr/>
        </p:nvSpPr>
        <p:spPr>
          <a:xfrm>
            <a:off x="5075336" y="1425814"/>
            <a:ext cx="1965434" cy="297442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115DF-34BC-2315-6B38-98B464B9532E}"/>
              </a:ext>
            </a:extLst>
          </p:cNvPr>
          <p:cNvSpPr txBox="1"/>
          <p:nvPr/>
        </p:nvSpPr>
        <p:spPr>
          <a:xfrm>
            <a:off x="5212306" y="1481866"/>
            <a:ext cx="1765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2—Ranking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Solicit owner feedback on a variety of amenities and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8F5FB2-D2EA-A682-9F29-1D0FD2B26D4B}"/>
              </a:ext>
            </a:extLst>
          </p:cNvPr>
          <p:cNvSpPr/>
          <p:nvPr/>
        </p:nvSpPr>
        <p:spPr>
          <a:xfrm>
            <a:off x="7468319" y="1444194"/>
            <a:ext cx="1965434" cy="297442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F59D86-6E9C-A3F4-642D-77920EEEB9E9}"/>
              </a:ext>
            </a:extLst>
          </p:cNvPr>
          <p:cNvSpPr txBox="1"/>
          <p:nvPr/>
        </p:nvSpPr>
        <p:spPr>
          <a:xfrm>
            <a:off x="7605289" y="1500246"/>
            <a:ext cx="1765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3—Single Master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Up/Down vote of owners on a specific master plan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Board accept, reject, modify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AD6BDC-6B77-2F7C-D747-005E1C1993FD}"/>
              </a:ext>
            </a:extLst>
          </p:cNvPr>
          <p:cNvSpPr/>
          <p:nvPr/>
        </p:nvSpPr>
        <p:spPr>
          <a:xfrm>
            <a:off x="9823859" y="1455548"/>
            <a:ext cx="1965434" cy="297442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71F0F9-5270-6263-4045-50EB8933113B}"/>
              </a:ext>
            </a:extLst>
          </p:cNvPr>
          <p:cNvSpPr txBox="1"/>
          <p:nvPr/>
        </p:nvSpPr>
        <p:spPr>
          <a:xfrm>
            <a:off x="9960829" y="1511600"/>
            <a:ext cx="1765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4—Phase 1 Planning and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Board only, or advisory continues?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85B8C983-90A5-35D4-783F-CA0FDDBFA0F4}"/>
              </a:ext>
            </a:extLst>
          </p:cNvPr>
          <p:cNvSpPr/>
          <p:nvPr/>
        </p:nvSpPr>
        <p:spPr>
          <a:xfrm rot="5400000">
            <a:off x="1611012" y="2727268"/>
            <a:ext cx="1762753" cy="294622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0F6E6B8-0129-2BA5-1D93-C2E13B24C703}"/>
              </a:ext>
            </a:extLst>
          </p:cNvPr>
          <p:cNvSpPr/>
          <p:nvPr/>
        </p:nvSpPr>
        <p:spPr>
          <a:xfrm rot="5400000">
            <a:off x="4003394" y="2729445"/>
            <a:ext cx="1762753" cy="294622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74E7125-E5A1-52B0-33D9-593D0AC7268B}"/>
              </a:ext>
            </a:extLst>
          </p:cNvPr>
          <p:cNvSpPr/>
          <p:nvPr/>
        </p:nvSpPr>
        <p:spPr>
          <a:xfrm rot="5400000">
            <a:off x="6412514" y="2727267"/>
            <a:ext cx="1762753" cy="294622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BD12AD5-22A2-6F51-D5AB-D030C4B209B3}"/>
              </a:ext>
            </a:extLst>
          </p:cNvPr>
          <p:cNvSpPr/>
          <p:nvPr/>
        </p:nvSpPr>
        <p:spPr>
          <a:xfrm rot="5400000">
            <a:off x="8774327" y="2727267"/>
            <a:ext cx="1762753" cy="294622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148F0-7E2A-9952-7489-8E216D57284A}"/>
              </a:ext>
            </a:extLst>
          </p:cNvPr>
          <p:cNvSpPr/>
          <p:nvPr/>
        </p:nvSpPr>
        <p:spPr>
          <a:xfrm>
            <a:off x="9460870" y="1425814"/>
            <a:ext cx="2366199" cy="300416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11FD835-06F0-7067-CFDC-ECB58EDC6C50}"/>
              </a:ext>
            </a:extLst>
          </p:cNvPr>
          <p:cNvSpPr txBox="1"/>
          <p:nvPr/>
        </p:nvSpPr>
        <p:spPr>
          <a:xfrm>
            <a:off x="4959706" y="5097940"/>
            <a:ext cx="6673136" cy="146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F9BFE-2CB8-EE44-1697-71B7291D519E}"/>
              </a:ext>
            </a:extLst>
          </p:cNvPr>
          <p:cNvSpPr txBox="1"/>
          <p:nvPr/>
        </p:nvSpPr>
        <p:spPr>
          <a:xfrm>
            <a:off x="779646" y="346509"/>
            <a:ext cx="107722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Requested Board Action: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Recognize “Open Space Advisory Subcommittee” to the Board, with the stated goals,  guiding principles, and work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 Subcommittee communication with homeowners in this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Authorize access to community email list for communications necessary to complete the 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Clarify equestrian easement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Dedicated HOA owner web portal folder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Appoint Board Member point of contact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0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359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Office Theme</vt:lpstr>
      <vt:lpstr>Panorama Ranches Open Space</vt:lpstr>
      <vt:lpstr>PowerPoint Presentation</vt:lpstr>
      <vt:lpstr>Considerations</vt:lpstr>
      <vt:lpstr>~~~</vt:lpstr>
      <vt:lpstr>Notes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 Open Space Opportunity Survey</dc:title>
  <dc:creator>Andrew Matuszeski</dc:creator>
  <cp:lastModifiedBy>Andrew Matuszeski</cp:lastModifiedBy>
  <cp:revision>8</cp:revision>
  <dcterms:created xsi:type="dcterms:W3CDTF">2022-12-02T17:01:12Z</dcterms:created>
  <dcterms:modified xsi:type="dcterms:W3CDTF">2023-03-07T01:34:08Z</dcterms:modified>
</cp:coreProperties>
</file>